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290" r:id="rId2"/>
    <p:sldId id="2315" r:id="rId3"/>
    <p:sldId id="2341" r:id="rId4"/>
    <p:sldId id="2342" r:id="rId5"/>
    <p:sldId id="2221" r:id="rId6"/>
    <p:sldId id="2343" r:id="rId7"/>
    <p:sldId id="2314" r:id="rId8"/>
    <p:sldId id="2300" r:id="rId9"/>
    <p:sldId id="2344" r:id="rId10"/>
    <p:sldId id="2214" r:id="rId11"/>
    <p:sldId id="2333" r:id="rId12"/>
    <p:sldId id="2345" r:id="rId13"/>
    <p:sldId id="2328" r:id="rId14"/>
    <p:sldId id="2346" r:id="rId15"/>
    <p:sldId id="2347" r:id="rId16"/>
    <p:sldId id="2335" r:id="rId17"/>
    <p:sldId id="2348" r:id="rId18"/>
    <p:sldId id="2330" r:id="rId19"/>
    <p:sldId id="2171" r:id="rId20"/>
  </p:sldIdLst>
  <p:sldSz cx="12190413" cy="6859588"/>
  <p:notesSz cx="6858000" cy="9144000"/>
  <p:custDataLst>
    <p:tags r:id="rId23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5" userDrawn="1">
          <p15:clr>
            <a:srgbClr val="A4A3A4"/>
          </p15:clr>
        </p15:guide>
        <p15:guide id="2" pos="1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  <a:srgbClr val="2752A0"/>
    <a:srgbClr val="495666"/>
    <a:srgbClr val="044491"/>
    <a:srgbClr val="0070C0"/>
    <a:srgbClr val="384556"/>
    <a:srgbClr val="F2F2F2"/>
    <a:srgbClr val="C00000"/>
    <a:srgbClr val="1481E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 autoAdjust="0"/>
    <p:restoredTop sz="96318" autoAdjust="0"/>
  </p:normalViewPr>
  <p:slideViewPr>
    <p:cSldViewPr showGuides="1">
      <p:cViewPr varScale="1">
        <p:scale>
          <a:sx n="64" d="100"/>
          <a:sy n="64" d="100"/>
        </p:scale>
        <p:origin x="656" y="48"/>
      </p:cViewPr>
      <p:guideLst>
        <p:guide orient="horz" pos="1265"/>
        <p:guide pos="1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94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6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6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34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8880" y="2566670"/>
            <a:ext cx="4536286" cy="855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zh-CN" sz="54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章末素养提升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98880" y="3506470"/>
            <a:ext cx="3380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DIWUZHANG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98880" y="401079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chemeClr val="bg1"/>
                </a:solidFill>
              </a:rPr>
              <a:t>第</a:t>
            </a:r>
            <a:r>
              <a:rPr lang="zh-CN" altLang="en-US" dirty="0" smtClean="0">
                <a:solidFill>
                  <a:schemeClr val="bg1"/>
                </a:solidFill>
              </a:rPr>
              <a:t>五</a:t>
            </a:r>
            <a:r>
              <a:rPr lang="zh-CN" altLang="zh-CN" dirty="0" smtClean="0">
                <a:solidFill>
                  <a:schemeClr val="bg1"/>
                </a:solidFill>
              </a:rPr>
              <a:t>章</a:t>
            </a:r>
            <a:endParaRPr lang="zh-CN" altLang="zh-CN" dirty="0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13" y="2047394"/>
            <a:ext cx="4917600" cy="27648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 flipV="1">
            <a:off x="7272338" y="2047240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05458"/>
            <a:ext cx="1141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　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2024·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吉林市模拟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研究表明原子核核子的平均质量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原子核的质量除以核子数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与原子序数有如图所示的关系。一般认为大于铁原子核质量数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(56)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的为重核，小于则是轻核，下列对该图像的理解正确的是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从图中可以看出，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Fe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原子核最稳定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从图中可以看出，重核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裂变成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原子</a:t>
            </a:r>
            <a:endParaRPr lang="en-US" altLang="zh-CN" sz="28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核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时，需要吸收能量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从图中可以看出，轻核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E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聚变</a:t>
            </a:r>
            <a:endParaRPr lang="en-US" altLang="zh-CN" sz="28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生成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原子核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时，需要吸收能量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从图中可以看出，重核随原子序数的增加，比结合能变大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01364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3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image124.jpe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9422" y="2662524"/>
            <a:ext cx="3489468" cy="2051918"/>
          </a:xfrm>
          <a:prstGeom prst="rect">
            <a:avLst/>
          </a:prstGeom>
        </p:spPr>
      </p:pic>
      <p:sp>
        <p:nvSpPr>
          <p:cNvPr id="8" name="TextBox 14"/>
          <p:cNvSpPr txBox="1"/>
          <p:nvPr/>
        </p:nvSpPr>
        <p:spPr>
          <a:xfrm>
            <a:off x="223233" y="2349674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42236" y="564299"/>
            <a:ext cx="1090594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轻核可聚变为更稳定的核，重核可裂变为更</a:t>
            </a: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稳</a:t>
            </a:r>
            <a:endParaRPr lang="en-US" altLang="zh-CN" sz="2800" dirty="0" smtClean="0">
              <a:latin typeface="Times New Roman" panose="02020603050405020304" pitchFamily="18" charset="0"/>
              <a:ea typeface="方正楷体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定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的核，则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Fe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原子核最稳定，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2800" dirty="0" smtClean="0">
              <a:latin typeface="Times New Roman" panose="02020603050405020304" pitchFamily="18" charset="0"/>
              <a:ea typeface="方正楷体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重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核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裂变原子核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时，由题图可知，</a:t>
            </a: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核子</a:t>
            </a:r>
            <a:endParaRPr lang="en-US" altLang="zh-CN" sz="2800" dirty="0" smtClean="0">
              <a:latin typeface="Times New Roman" panose="02020603050405020304" pitchFamily="18" charset="0"/>
              <a:ea typeface="方正楷体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平均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质量减小，裂变过程存在质量亏损，</a:t>
            </a: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需要</a:t>
            </a:r>
            <a:endParaRPr lang="en-US" altLang="zh-CN" sz="2800" dirty="0" smtClean="0">
              <a:latin typeface="Times New Roman" panose="02020603050405020304" pitchFamily="18" charset="0"/>
              <a:ea typeface="方正楷体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释放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能量，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2800" dirty="0" smtClean="0">
              <a:latin typeface="Times New Roman" panose="02020603050405020304" pitchFamily="18" charset="0"/>
              <a:ea typeface="方正楷体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轻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核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E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发生聚变生成原子核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时，由题图可知，核子平均质量减小，聚变过程存在质量亏损，需要释放能量，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2800" dirty="0" smtClean="0">
              <a:latin typeface="Times New Roman" panose="02020603050405020304" pitchFamily="18" charset="0"/>
              <a:ea typeface="方正楷体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题图可知重核随原子序数的增加，原子核的核子平均质量增大，原子核越不稳定，故比结合能变小，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0206" y="333450"/>
            <a:ext cx="11250000" cy="6140159"/>
            <a:chOff x="471000" y="934424"/>
            <a:chExt cx="11250000" cy="6140159"/>
          </a:xfrm>
        </p:grpSpPr>
        <p:sp>
          <p:nvSpPr>
            <p:cNvPr id="8" name="圆角矩形 7"/>
            <p:cNvSpPr/>
            <p:nvPr/>
          </p:nvSpPr>
          <p:spPr>
            <a:xfrm>
              <a:off x="471000" y="1094413"/>
              <a:ext cx="11250000" cy="5980170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10" name="image124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8709" y="776085"/>
            <a:ext cx="3489468" cy="205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8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541797" y="799406"/>
            <a:ext cx="11106821" cy="3998540"/>
          </a:xfrm>
          <a:prstGeom prst="roundRect">
            <a:avLst>
              <a:gd name="adj" fmla="val 1925"/>
            </a:avLst>
          </a:prstGeom>
          <a:solidFill>
            <a:srgbClr val="ECECEC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5107" y="0"/>
            <a:ext cx="1284958" cy="480555"/>
            <a:chOff x="-8920" y="-19050"/>
            <a:chExt cx="1284958" cy="480555"/>
          </a:xfrm>
        </p:grpSpPr>
        <p:sp>
          <p:nvSpPr>
            <p:cNvPr id="12" name="任意多边形 11"/>
            <p:cNvSpPr/>
            <p:nvPr/>
          </p:nvSpPr>
          <p:spPr>
            <a:xfrm>
              <a:off x="-5790" y="-19050"/>
              <a:ext cx="1278697" cy="480555"/>
            </a:xfrm>
            <a:custGeom>
              <a:avLst/>
              <a:gdLst>
                <a:gd name="connsiteX0" fmla="*/ 0 w 1278697"/>
                <a:gd name="connsiteY0" fmla="*/ 0 h 480555"/>
                <a:gd name="connsiteX1" fmla="*/ 1121551 w 1278697"/>
                <a:gd name="connsiteY1" fmla="*/ 0 h 480555"/>
                <a:gd name="connsiteX2" fmla="*/ 1278697 w 1278697"/>
                <a:gd name="connsiteY2" fmla="*/ 157146 h 480555"/>
                <a:gd name="connsiteX3" fmla="*/ 1278697 w 1278697"/>
                <a:gd name="connsiteY3" fmla="*/ 480555 h 480555"/>
                <a:gd name="connsiteX4" fmla="*/ 0 w 1278697"/>
                <a:gd name="connsiteY4" fmla="*/ 480555 h 48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697" h="480555">
                  <a:moveTo>
                    <a:pt x="0" y="0"/>
                  </a:moveTo>
                  <a:lnTo>
                    <a:pt x="1121551" y="0"/>
                  </a:lnTo>
                  <a:lnTo>
                    <a:pt x="1278697" y="157146"/>
                  </a:lnTo>
                  <a:lnTo>
                    <a:pt x="1278697" y="480555"/>
                  </a:lnTo>
                  <a:lnTo>
                    <a:pt x="0" y="48055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-8920" y="21173"/>
              <a:ext cx="1284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i="1" dirty="0" smtClean="0">
                  <a:solidFill>
                    <a:prstClr val="white"/>
                  </a:solidFill>
                </a:rPr>
                <a:t>总结提升</a:t>
              </a:r>
              <a:endParaRPr lang="zh-CN" altLang="en-US" sz="2000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79561" y="1053530"/>
            <a:ext cx="10544237" cy="325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核聚变是轻核结合成质量较大的核，核裂变是重核裂变成中等质量的核。无论核聚变、核裂变都释放能量。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如果核反应释放出能量，那么一定是产物的比结合能大于反应物的比结合能；反之吸收热量。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中等质量的核最稳定，比结合能最大，核子的平均质量也最大。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89206" y="117426"/>
                <a:ext cx="11412000" cy="41358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Courier New" panose="02070309020205020404" pitchFamily="49" charset="0"/>
                  </a:rPr>
                  <a:t>　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2023·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滨州市高二月考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核电站利用核反应堆工作，铀核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U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裂变生成钡核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和氪核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Kr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。在一个反应堆中用石墨做慢化剂使快中子减速。碳核的质量是中子的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倍，假设中子与碳核的每次碰撞都是弹性正碰，而且认为碰撞前碳核都是静止的。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试完成铀核裂变反应方程：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92</m:t>
                        </m:r>
                      </m:sub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U</m:t>
                        </m:r>
                        <m:sSubSup>
                          <m:sSub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bSup>
                      </m:e>
                    </m:sPre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→</m:t>
                        </m:r>
                      </m:e>
                      <m: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    )</m:t>
                        </m:r>
                      </m:sub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141</m:t>
                        </m:r>
                      </m:sup>
                    </m:sSub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Ba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  <m: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36</m:t>
                        </m:r>
                      </m:sub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  )</m:t>
                        </m:r>
                      </m:sup>
                    </m:sSub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Kr+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117426"/>
                <a:ext cx="11412000" cy="4135876"/>
              </a:xfrm>
              <a:prstGeom prst="rect">
                <a:avLst/>
              </a:prstGeom>
              <a:blipFill rotWithShape="0">
                <a:blip r:embed="rId2"/>
                <a:stretch>
                  <a:fillRect l="-1122" b="-1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0" y="313332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4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89206" y="4221882"/>
                <a:ext cx="11412000" cy="7640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zh-CN" altLang="zh-CN" sz="2800" kern="1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答案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>
                        <m:r>
                          <a:rPr lang="en-US" altLang="zh-CN" sz="2800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 92</m:t>
                        </m:r>
                      </m:sub>
                      <m:sup>
                        <m:r>
                          <a:rPr lang="en-US" altLang="zh-CN" sz="2800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235</m:t>
                        </m:r>
                      </m:sup>
                    </m:sSubSup>
                  </m:oMath>
                </a14:m>
                <a:r>
                  <a:rPr lang="en-US" altLang="zh-CN" sz="2800" kern="1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U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  <m:sub>
                        <m:r>
                          <a:rPr lang="en-US" altLang="zh-CN" sz="2800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800" kern="1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→</m:t>
                        </m:r>
                      </m:e>
                      <m:sub>
                        <m:r>
                          <a:rPr lang="en-US" altLang="zh-CN" sz="2800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 56</m:t>
                        </m:r>
                      </m:sub>
                      <m:sup>
                        <m:r>
                          <a:rPr lang="en-US" altLang="zh-CN" sz="2800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141</m:t>
                        </m:r>
                      </m:sup>
                    </m:sSubSup>
                  </m:oMath>
                </a14:m>
                <a:r>
                  <a:rPr lang="en-US" altLang="zh-CN" sz="2800" kern="1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Ba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  <m:sub>
                        <m:r>
                          <a:rPr lang="en-US" altLang="zh-CN" sz="2800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36</m:t>
                        </m:r>
                      </m:sub>
                      <m:sup>
                        <m:r>
                          <a:rPr lang="en-US" altLang="zh-CN" sz="2800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92</m:t>
                        </m:r>
                      </m:sup>
                    </m:sSubSup>
                  </m:oMath>
                </a14:m>
                <a:r>
                  <a:rPr lang="en-US" altLang="zh-CN" sz="2800" kern="1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Kr+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b>
                        <m:r>
                          <a:rPr lang="en-US" altLang="zh-CN" sz="2800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800" kern="1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4221882"/>
                <a:ext cx="11412000" cy="764055"/>
              </a:xfrm>
              <a:prstGeom prst="rect">
                <a:avLst/>
              </a:prstGeom>
              <a:blipFill rotWithShape="0">
                <a:blip r:embed="rId3"/>
                <a:stretch>
                  <a:fillRect l="-1122" b="-11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/>
        </p:nvGrpSpPr>
        <p:grpSpPr>
          <a:xfrm>
            <a:off x="470206" y="5013970"/>
            <a:ext cx="11250000" cy="1679368"/>
            <a:chOff x="471000" y="934424"/>
            <a:chExt cx="11250000" cy="1679368"/>
          </a:xfrm>
        </p:grpSpPr>
        <p:sp>
          <p:nvSpPr>
            <p:cNvPr id="8" name="圆角矩形 7"/>
            <p:cNvSpPr/>
            <p:nvPr/>
          </p:nvSpPr>
          <p:spPr>
            <a:xfrm>
              <a:off x="471000" y="1094414"/>
              <a:ext cx="11250000" cy="1519378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42236" y="5282952"/>
                <a:ext cx="10905941" cy="1410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根据电荷数和质量数守恒可得：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核反应方程为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 92</m:t>
                        </m:r>
                      </m:sub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235</m:t>
                        </m:r>
                      </m:sup>
                    </m:sSub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U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  <m: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→</m:t>
                        </m:r>
                      </m:e>
                      <m: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 56</m:t>
                        </m:r>
                      </m:sub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141</m:t>
                        </m:r>
                      </m:sup>
                    </m:sSub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Ba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  <m: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36</m:t>
                        </m:r>
                      </m:sub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92</m:t>
                        </m:r>
                      </m:sup>
                    </m:sSub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Kr+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36" y="5282952"/>
                <a:ext cx="10905941" cy="1410386"/>
              </a:xfrm>
              <a:prstGeom prst="rect">
                <a:avLst/>
              </a:prstGeom>
              <a:blipFill rotWithShape="0">
                <a:blip r:embed="rId5"/>
                <a:stretch>
                  <a:fillRect l="-1118" b="-5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0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21482"/>
            <a:ext cx="11412000" cy="19622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Ba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Kr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核以及中子的质量分别是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235.043 9 u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140.913 9 u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91.897 3 u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1.008 7 u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，计算一个铀核裂变放出的核能。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 u=1.66×10</a:t>
            </a:r>
            <a:r>
              <a:rPr lang="en-US" altLang="zh-CN" sz="28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-27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kg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=3.0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en-US" altLang="zh-CN" sz="28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m/s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结果保留两位有效数字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9206" y="2637706"/>
            <a:ext cx="11412000" cy="6695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3.2×10</a:t>
            </a:r>
            <a:r>
              <a:rPr lang="en-US" altLang="zh-CN" sz="2800" kern="1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-11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J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0206" y="3429794"/>
            <a:ext cx="11250000" cy="3168352"/>
            <a:chOff x="471000" y="934424"/>
            <a:chExt cx="11250000" cy="3168352"/>
          </a:xfrm>
        </p:grpSpPr>
        <p:sp>
          <p:nvSpPr>
            <p:cNvPr id="8" name="圆角矩形 7"/>
            <p:cNvSpPr/>
            <p:nvPr/>
          </p:nvSpPr>
          <p:spPr>
            <a:xfrm>
              <a:off x="471000" y="1094414"/>
              <a:ext cx="11250000" cy="3008362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42236" y="3698776"/>
            <a:ext cx="109059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核反应过程中的质量亏损为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Δ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235.043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9+1.008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7-140.913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9-91.897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3-3×1.008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)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u=0.215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由爱因斯坦质能方程得一个铀核裂变放出的能量为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E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mc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=0.215</a:t>
            </a:r>
            <a:r>
              <a:rPr lang="en-US" altLang="zh-CN" sz="280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 ×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1.66×10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-27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3×10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J≈3.2×10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-11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J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4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411405"/>
            <a:ext cx="11412000" cy="6695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设碰撞前中子的动能是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E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，经过一次碰撞，中子失去的动能是多少。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89206" y="2131485"/>
                <a:ext cx="11412000" cy="10102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zh-CN" altLang="zh-CN" sz="2800" kern="1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答案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48</m:t>
                        </m:r>
                      </m:num>
                      <m:den>
                        <m:r>
                          <a:rPr lang="en-US" altLang="zh-CN" sz="2800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169</m:t>
                        </m:r>
                      </m:den>
                    </m:f>
                  </m:oMath>
                </a14:m>
                <a:r>
                  <a:rPr lang="en-US" altLang="zh-CN" sz="2800" i="1" kern="1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800" kern="1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2131485"/>
                <a:ext cx="11412000" cy="1010277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00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405458"/>
            <a:ext cx="11250000" cy="5544616"/>
            <a:chOff x="471000" y="934424"/>
            <a:chExt cx="11250000" cy="5544616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5384626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42236" y="674440"/>
                <a:ext cx="10905941" cy="5085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设中子和碳核的质量分别为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，碰撞前中子的速度为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，碰撞后中子和碳核的速度分别为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v'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，根据动量守恒定律，可得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mv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mv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Mv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'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根据弹性碰撞中能量守恒，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mv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Mv'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，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36" y="674440"/>
                <a:ext cx="10905941" cy="5085175"/>
              </a:xfrm>
              <a:prstGeom prst="rect">
                <a:avLst/>
              </a:prstGeom>
              <a:blipFill rotWithShape="0">
                <a:blip r:embed="rId3"/>
                <a:stretch>
                  <a:fillRect l="-1118" b="-22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44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1197546"/>
            <a:ext cx="11250000" cy="3168352"/>
            <a:chOff x="471000" y="934424"/>
            <a:chExt cx="11250000" cy="3168352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3008362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42236" y="1577439"/>
                <a:ext cx="10905941" cy="2572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则在碰撞过程中中子损失的能量为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mv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48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169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36" y="1577439"/>
                <a:ext cx="10905941" cy="2572435"/>
              </a:xfrm>
              <a:prstGeom prst="rect">
                <a:avLst/>
              </a:prstGeom>
              <a:blipFill rotWithShape="0">
                <a:blip r:embed="rId3"/>
                <a:stretch>
                  <a:fillRect l="-1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4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541797" y="799406"/>
            <a:ext cx="11106821" cy="3854524"/>
          </a:xfrm>
          <a:prstGeom prst="roundRect">
            <a:avLst>
              <a:gd name="adj" fmla="val 1925"/>
            </a:avLst>
          </a:prstGeom>
          <a:solidFill>
            <a:srgbClr val="ECECEC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5107" y="0"/>
            <a:ext cx="1284958" cy="480555"/>
            <a:chOff x="-8920" y="-19050"/>
            <a:chExt cx="1284958" cy="480555"/>
          </a:xfrm>
        </p:grpSpPr>
        <p:sp>
          <p:nvSpPr>
            <p:cNvPr id="12" name="任意多边形 11"/>
            <p:cNvSpPr/>
            <p:nvPr/>
          </p:nvSpPr>
          <p:spPr>
            <a:xfrm>
              <a:off x="-5790" y="-19050"/>
              <a:ext cx="1278697" cy="480555"/>
            </a:xfrm>
            <a:custGeom>
              <a:avLst/>
              <a:gdLst>
                <a:gd name="connsiteX0" fmla="*/ 0 w 1278697"/>
                <a:gd name="connsiteY0" fmla="*/ 0 h 480555"/>
                <a:gd name="connsiteX1" fmla="*/ 1121551 w 1278697"/>
                <a:gd name="connsiteY1" fmla="*/ 0 h 480555"/>
                <a:gd name="connsiteX2" fmla="*/ 1278697 w 1278697"/>
                <a:gd name="connsiteY2" fmla="*/ 157146 h 480555"/>
                <a:gd name="connsiteX3" fmla="*/ 1278697 w 1278697"/>
                <a:gd name="connsiteY3" fmla="*/ 480555 h 480555"/>
                <a:gd name="connsiteX4" fmla="*/ 0 w 1278697"/>
                <a:gd name="connsiteY4" fmla="*/ 480555 h 48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697" h="480555">
                  <a:moveTo>
                    <a:pt x="0" y="0"/>
                  </a:moveTo>
                  <a:lnTo>
                    <a:pt x="1121551" y="0"/>
                  </a:lnTo>
                  <a:lnTo>
                    <a:pt x="1278697" y="157146"/>
                  </a:lnTo>
                  <a:lnTo>
                    <a:pt x="1278697" y="480555"/>
                  </a:lnTo>
                  <a:lnTo>
                    <a:pt x="0" y="48055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-8920" y="21173"/>
              <a:ext cx="1284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i="1" dirty="0" smtClean="0">
                  <a:solidFill>
                    <a:prstClr val="white"/>
                  </a:solidFill>
                </a:rPr>
                <a:t>总结提升</a:t>
              </a:r>
              <a:endParaRPr lang="zh-CN" altLang="en-US" sz="2000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79561" y="1181299"/>
            <a:ext cx="10544237" cy="2608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核能的计算方法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Δ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=Δ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单位为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kg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计算。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Δ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=Δ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×931.5 MeV(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单位为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计算。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借助动量守恒和能量守恒计算。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图片 9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13" y="2047394"/>
            <a:ext cx="4917600" cy="27648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flipV="1">
            <a:off x="7272338" y="2047240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6654" y="2565298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495666"/>
                </a:solidFill>
              </a:rPr>
              <a:t>BENKEJIESHU</a:t>
            </a:r>
            <a:endParaRPr lang="zh-CN" altLang="en-US" sz="6600" dirty="0">
              <a:solidFill>
                <a:srgbClr val="49566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6654" y="2781559"/>
            <a:ext cx="2030746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本课结束</a:t>
            </a:r>
            <a:endParaRPr lang="zh-CN" altLang="en-US" sz="32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126654" y="3470697"/>
            <a:ext cx="10647659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更多精彩内容请登录：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www.xinjiaoyu.com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27151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3" name="流程图: 离页连接符 12"/>
          <p:cNvSpPr/>
          <p:nvPr/>
        </p:nvSpPr>
        <p:spPr>
          <a:xfrm>
            <a:off x="486355" y="0"/>
            <a:ext cx="965638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7291" y="88737"/>
            <a:ext cx="964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再现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55997" y="97446"/>
            <a:ext cx="1614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素养知识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8425225"/>
                  </p:ext>
                </p:extLst>
              </p:nvPr>
            </p:nvGraphicFramePr>
            <p:xfrm>
              <a:off x="406574" y="1125538"/>
              <a:ext cx="11377265" cy="542125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36104"/>
                    <a:gridCol w="1512168"/>
                    <a:gridCol w="8928993"/>
                  </a:tblGrid>
                  <a:tr h="769994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物理观念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494" marR="2494" marT="2494" marB="2494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天然放射现象：三种射线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494" marR="2494" marT="2494" marB="2494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射线：氦核流，穿透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能力</a:t>
                          </a:r>
                          <a:r>
                            <a:rPr lang="en-US" altLang="zh-CN" sz="2800" u="sng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           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，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电离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作用</a:t>
                          </a:r>
                          <a:r>
                            <a:rPr lang="en-US" alt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_____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β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射线：高速电子流，穿透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能力</a:t>
                          </a:r>
                          <a:r>
                            <a:rPr lang="en-US" altLang="zh-CN" sz="2800" u="sng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，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电离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作用</a:t>
                          </a:r>
                          <a:r>
                            <a:rPr lang="en-US" alt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______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γ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射线：是一种电磁波，伴随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衰变和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β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衰变而产生，穿透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能力</a:t>
                          </a:r>
                          <a:r>
                            <a:rPr lang="en-US" altLang="zh-CN" sz="2800" u="sng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，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电离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作用</a:t>
                          </a:r>
                          <a:r>
                            <a:rPr lang="en-US" alt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______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554" marR="4554" marT="2494" marB="2494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0104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原子核的衰变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494" marR="2494" marT="2494" marB="2494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意义：放射性元素的原子核自发放出某种粒子后变成新的原子核的变化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Calibri" panose="020F0502020204030204" pitchFamily="34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a:t>①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衰变：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</m:sPre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→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Y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e>
                                <m:sub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He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Calibri" panose="020F0502020204030204" pitchFamily="34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a:t>②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β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衰变：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</m:sPre>
                              <m:sSubSup>
                                <m:sSubSup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→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　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Y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   0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554" marR="4554" marT="2494" marB="2494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8425225"/>
                  </p:ext>
                </p:extLst>
              </p:nvPr>
            </p:nvGraphicFramePr>
            <p:xfrm>
              <a:off x="406574" y="1125538"/>
              <a:ext cx="11377265" cy="535280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36104"/>
                    <a:gridCol w="1512168"/>
                    <a:gridCol w="8928993"/>
                  </a:tblGrid>
                  <a:tr h="249685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物理观念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494" marR="2494" marT="2494" marB="2494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天然放射现象：三种射线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494" marR="2494" marT="2494" marB="2494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射线：氦核流，穿透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能力</a:t>
                          </a:r>
                          <a:r>
                            <a:rPr lang="en-US" altLang="zh-CN" sz="2800" u="sng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           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，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电离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作用</a:t>
                          </a:r>
                          <a:r>
                            <a:rPr lang="en-US" alt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_____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β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射线：高速电子流，穿透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能力</a:t>
                          </a:r>
                          <a:r>
                            <a:rPr lang="en-US" altLang="zh-CN" sz="2800" u="sng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，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电离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作用</a:t>
                          </a:r>
                          <a:r>
                            <a:rPr lang="en-US" alt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______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γ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射线：是一种电磁波，伴随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衰变和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β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衰变而产生，穿透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能力</a:t>
                          </a:r>
                          <a:r>
                            <a:rPr lang="en-US" altLang="zh-CN" sz="2800" u="sng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，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电离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作用</a:t>
                          </a:r>
                          <a:r>
                            <a:rPr lang="en-US" alt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______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554" marR="4554" marT="2494" marB="2494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855948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原子核的衰变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494" marR="2494" marT="2494" marB="2494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54" marR="4554" marT="2494" marB="2494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7490" t="-87633" r="-136" b="-255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矩形 6"/>
          <p:cNvSpPr/>
          <p:nvPr/>
        </p:nvSpPr>
        <p:spPr>
          <a:xfrm>
            <a:off x="7031310" y="117849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很弱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767614" y="117849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很强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51390" y="184561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较强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670425" y="184561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较弱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18942" y="31227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更强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596944" y="311169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最弱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18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2596184"/>
                  </p:ext>
                </p:extLst>
              </p:nvPr>
            </p:nvGraphicFramePr>
            <p:xfrm>
              <a:off x="406574" y="189434"/>
              <a:ext cx="11377265" cy="644716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76064"/>
                    <a:gridCol w="1008112"/>
                    <a:gridCol w="9793089"/>
                  </a:tblGrid>
                  <a:tr h="1541212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物理观念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494" marR="2494" marT="2494" marB="2494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核反应与核能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494" marR="2494" marT="2494" marB="2494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核力：短程力，只与</a:t>
                          </a:r>
                          <a:r>
                            <a:rPr lang="en-US" altLang="zh-CN" sz="2800" u="sng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           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核子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发生作用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结合能：原子核是核子凭借核力结合在一起构成的，要把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它们</a:t>
                          </a:r>
                          <a:endParaRPr lang="en-US" altLang="zh-CN" sz="2800" dirty="0" smtClean="0">
                            <a:effectLst/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endParaRPr>
                        </a:p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altLang="zh-CN" sz="2800" u="sng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             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所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需要的能量就是原子核的结合能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比结合能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平均结合能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：比结合能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越</a:t>
                          </a:r>
                          <a:r>
                            <a:rPr lang="en-US" altLang="zh-CN" sz="2800" u="sng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         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，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原子核中核子结合得越牢固，原子核越稳定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爱因斯坦质能方程：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800" i="1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mc</a:t>
                          </a:r>
                          <a:r>
                            <a:rPr lang="en-US" sz="2800" baseline="30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重核的裂变：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92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235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U</m:t>
                                  </m:r>
                                </m:e>
                              </m:sPre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e>
                                <m:sub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→</m:t>
                                  </m:r>
                                </m:e>
                                <m:sub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  56</m:t>
                                  </m:r>
                                </m:sub>
                                <m:sup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144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Ba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e>
                                <m:sub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36</m:t>
                                  </m:r>
                                </m:sub>
                                <m:sup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89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Kr</a:t>
                          </a:r>
                          <a:r>
                            <a:rPr lang="en-US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+_____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轻核的聚变：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sPre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e>
                                <m:sub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H→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800" b="0" i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______</m:t>
                              </m:r>
                              <m:sSubSup>
                                <m:sSubSup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e>
                                <m:sub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n 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554" marR="4554" marT="2494" marB="2494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32847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基本粒子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494" marR="2494" marT="2494" marB="2494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粒子的分类：强子、轻子、规范玻色子、希格斯玻色子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夸克模型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554" marR="4554" marT="2494" marB="2494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2596184"/>
                  </p:ext>
                </p:extLst>
              </p:nvPr>
            </p:nvGraphicFramePr>
            <p:xfrm>
              <a:off x="406574" y="189434"/>
              <a:ext cx="11377265" cy="637540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76064"/>
                    <a:gridCol w="1008112"/>
                    <a:gridCol w="9793089"/>
                  </a:tblGrid>
                  <a:tr h="5090259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物理观念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494" marR="2494" marT="2494" marB="2494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核反应与核能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494" marR="2494" marT="2494" marB="2494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54" marR="4554" marT="2494" marB="2494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231" t="-120" r="-124" b="-28144"/>
                          </a:stretch>
                        </a:blipFill>
                      </a:tcPr>
                    </a:tc>
                  </a:tr>
                  <a:tr h="1285148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基本粒子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494" marR="2494" marT="2494" marB="2494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粒子的分类：强子、轻子、规范玻色子、希格斯玻色子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marL="720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夸克模型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554" marR="4554" marT="2494" marB="2494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矩形 2"/>
          <p:cNvSpPr/>
          <p:nvPr/>
        </p:nvSpPr>
        <p:spPr>
          <a:xfrm>
            <a:off x="5303118" y="26144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邻近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5399" y="153874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分开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51390" y="217375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8023259" y="4067233"/>
                <a:ext cx="730136" cy="530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endParaRPr lang="zh-CN" alt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259" y="4067233"/>
                <a:ext cx="730136" cy="530786"/>
              </a:xfrm>
              <a:prstGeom prst="rect">
                <a:avLst/>
              </a:prstGeom>
              <a:blipFill rotWithShape="0">
                <a:blip r:embed="rId3"/>
                <a:stretch>
                  <a:fillRect t="-9195" r="-15000" b="-321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781550" y="4694039"/>
                <a:ext cx="848758" cy="527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He</a:t>
                </a:r>
                <a:endParaRPr lang="zh-CN" alt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550" y="4694039"/>
                <a:ext cx="848758" cy="527196"/>
              </a:xfrm>
              <a:prstGeom prst="rect">
                <a:avLst/>
              </a:prstGeom>
              <a:blipFill rotWithShape="0">
                <a:blip r:embed="rId4"/>
                <a:stretch>
                  <a:fillRect t="-10345" r="-12857" b="-3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90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477852"/>
              </p:ext>
            </p:extLst>
          </p:nvPr>
        </p:nvGraphicFramePr>
        <p:xfrm>
          <a:off x="406574" y="1030494"/>
          <a:ext cx="11377265" cy="5135604"/>
        </p:xfrm>
        <a:graphic>
          <a:graphicData uri="http://schemas.openxmlformats.org/drawingml/2006/table">
            <a:tbl>
              <a:tblPr firstRow="1" firstCol="1" bandRow="1"/>
              <a:tblGrid>
                <a:gridCol w="936104"/>
                <a:gridCol w="1656184"/>
                <a:gridCol w="8784977"/>
              </a:tblGrid>
              <a:tr h="114274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科学思维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94" marR="2494" marT="2494" marB="24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核反应的规律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94" marR="2494" marT="2494" marB="24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质量数和电荷数守恒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54" marR="4554" marT="2494" marB="24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13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半衰期的统计意义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94" marR="2494" marT="2494" marB="24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大量原子核有半数发生衰变需要的时间，它由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原子核</a:t>
                      </a:r>
                      <a:endParaRPr lang="en-US" altLang="zh-CN" sz="28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altLang="zh-CN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决定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，与原子所处的物理、化学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状态</a:t>
                      </a:r>
                      <a:r>
                        <a:rPr lang="en-US" alt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54" marR="4554" marT="2494" marB="24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20"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科学态度与责任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94" marR="2494" marT="2494" marB="24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通过学习近代研究微观世界的科学历史，学习科学家的探究精神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体会人类对物质结构的探索是不断深入的，科学的探索没有止境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主动关注核技术应用对人类生活和社会发展带来的影响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54" marR="4554" marT="2494" marB="24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081503" y="304848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本身性质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15686" y="304848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无关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4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89206" y="893109"/>
                <a:ext cx="11412000" cy="20711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2024·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福建卷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28</m:t>
                        </m:r>
                      </m:sub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63</m:t>
                        </m:r>
                      </m:sup>
                    </m:sSub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Ni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→</m:t>
                        </m:r>
                      </m:e>
                      <m: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63</m:t>
                        </m:r>
                      </m:sup>
                    </m:sSubSup>
                  </m:oMath>
                </a14:m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Cu+X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，则其中的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表示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  <m: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He	B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  <m:sub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  0</m:t>
                        </m:r>
                      </m:sup>
                    </m:sSub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  <m: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	D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  <m: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893109"/>
                <a:ext cx="11412000" cy="2071144"/>
              </a:xfrm>
              <a:prstGeom prst="rect">
                <a:avLst/>
              </a:prstGeom>
              <a:blipFill rotWithShape="0">
                <a:blip r:embed="rId2"/>
                <a:stretch>
                  <a:fillRect l="-1122" b="-38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0" y="1089015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1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0" y="-27151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8" name="流程图: 离页连接符 7"/>
          <p:cNvSpPr/>
          <p:nvPr/>
        </p:nvSpPr>
        <p:spPr>
          <a:xfrm>
            <a:off x="486355" y="0"/>
            <a:ext cx="965638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7291" y="88737"/>
            <a:ext cx="964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提能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55997" y="97446"/>
            <a:ext cx="1614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综合训练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2674826" y="1565852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70206" y="3203892"/>
            <a:ext cx="11250000" cy="2026102"/>
            <a:chOff x="471000" y="934424"/>
            <a:chExt cx="11250000" cy="2026102"/>
          </a:xfrm>
        </p:grpSpPr>
        <p:sp>
          <p:nvSpPr>
            <p:cNvPr id="14" name="圆角矩形 13"/>
            <p:cNvSpPr/>
            <p:nvPr/>
          </p:nvSpPr>
          <p:spPr>
            <a:xfrm>
              <a:off x="471000" y="1094414"/>
              <a:ext cx="11250000" cy="1866112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42236" y="3563932"/>
                <a:ext cx="10905941" cy="1396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根据核反应方程中质量数和电荷数守恒可知，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的质量数为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，电荷数为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，则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  0</m:t>
                        </m:r>
                      </m:sup>
                    </m:sSub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。故选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36" y="3563932"/>
                <a:ext cx="10905941" cy="1396344"/>
              </a:xfrm>
              <a:prstGeom prst="rect">
                <a:avLst/>
              </a:prstGeom>
              <a:blipFill rotWithShape="0">
                <a:blip r:embed="rId4"/>
                <a:stretch>
                  <a:fillRect l="-1118" b="-5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541797" y="799406"/>
            <a:ext cx="11106821" cy="4862636"/>
          </a:xfrm>
          <a:prstGeom prst="roundRect">
            <a:avLst>
              <a:gd name="adj" fmla="val 1925"/>
            </a:avLst>
          </a:prstGeom>
          <a:solidFill>
            <a:srgbClr val="ECECEC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5107" y="0"/>
            <a:ext cx="1284958" cy="480555"/>
            <a:chOff x="-8920" y="-19050"/>
            <a:chExt cx="1284958" cy="480555"/>
          </a:xfrm>
        </p:grpSpPr>
        <p:sp>
          <p:nvSpPr>
            <p:cNvPr id="12" name="任意多边形 11"/>
            <p:cNvSpPr/>
            <p:nvPr/>
          </p:nvSpPr>
          <p:spPr>
            <a:xfrm>
              <a:off x="-5790" y="-19050"/>
              <a:ext cx="1278697" cy="480555"/>
            </a:xfrm>
            <a:custGeom>
              <a:avLst/>
              <a:gdLst>
                <a:gd name="connsiteX0" fmla="*/ 0 w 1278697"/>
                <a:gd name="connsiteY0" fmla="*/ 0 h 480555"/>
                <a:gd name="connsiteX1" fmla="*/ 1121551 w 1278697"/>
                <a:gd name="connsiteY1" fmla="*/ 0 h 480555"/>
                <a:gd name="connsiteX2" fmla="*/ 1278697 w 1278697"/>
                <a:gd name="connsiteY2" fmla="*/ 157146 h 480555"/>
                <a:gd name="connsiteX3" fmla="*/ 1278697 w 1278697"/>
                <a:gd name="connsiteY3" fmla="*/ 480555 h 480555"/>
                <a:gd name="connsiteX4" fmla="*/ 0 w 1278697"/>
                <a:gd name="connsiteY4" fmla="*/ 480555 h 48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697" h="480555">
                  <a:moveTo>
                    <a:pt x="0" y="0"/>
                  </a:moveTo>
                  <a:lnTo>
                    <a:pt x="1121551" y="0"/>
                  </a:lnTo>
                  <a:lnTo>
                    <a:pt x="1278697" y="157146"/>
                  </a:lnTo>
                  <a:lnTo>
                    <a:pt x="1278697" y="480555"/>
                  </a:lnTo>
                  <a:lnTo>
                    <a:pt x="0" y="48055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-8920" y="21173"/>
              <a:ext cx="1284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i="1" dirty="0" smtClean="0">
                  <a:solidFill>
                    <a:prstClr val="white"/>
                  </a:solidFill>
                </a:rPr>
                <a:t>总结提升</a:t>
              </a:r>
              <a:endParaRPr lang="zh-CN" altLang="en-US" sz="2000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79561" y="1053530"/>
            <a:ext cx="10544237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衰变方程的左边只有一个原子核，右边出现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粒子，分别为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衰变或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衰变，衰变过程是自发进行的。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人工转变方程的左边一般是氦原子核与常见原子核，右边也是常见元素的原子核。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聚变方程的左边是轻核，右边有稍重的原子核。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裂变方程的左边是重核与中子，右边有中等质量的原子核和中子。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无论哪种核反应方程都满足质量数、电荷数守恒。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77466"/>
            <a:ext cx="11412000" cy="51938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2024·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德州市模拟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如图，一个原子核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经历如图所示的一系列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β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衰变后，生成稳定的原子核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，下列说法正确的是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原子核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生成原子核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，共经历了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衰变和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12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β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衰变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原子核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生成原子核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，共经历了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衰变和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β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衰变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原子核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生成更稳定原子核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，原子核结合得更牢固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原子核的结合能变大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原子核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生成更稳定原子核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，原子核结合得更牢固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原子核核子的平均质量变大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73372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2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1" name="image118.jpe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3209" y="2414545"/>
            <a:ext cx="2237997" cy="2736061"/>
          </a:xfrm>
          <a:prstGeom prst="rect">
            <a:avLst/>
          </a:prstGeom>
        </p:spPr>
      </p:pic>
      <p:sp>
        <p:nvSpPr>
          <p:cNvPr id="10" name="TextBox 14"/>
          <p:cNvSpPr txBox="1"/>
          <p:nvPr/>
        </p:nvSpPr>
        <p:spPr>
          <a:xfrm>
            <a:off x="223233" y="2421682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0194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261442"/>
            <a:ext cx="11250000" cy="5760640"/>
            <a:chOff x="471000" y="934424"/>
            <a:chExt cx="11250000" cy="5760640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3"/>
              <a:ext cx="11250000" cy="5600651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42237" y="530424"/>
            <a:ext cx="8189274" cy="3249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原子核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质量数为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238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，电荷数为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92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，原子核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质量数为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206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，电荷数为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82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，设共经历了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次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衰变和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次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β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衰变，根据质量数守恒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+206=238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，得：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=8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，根据电荷数守恒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92-2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=82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，得：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=6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2800" dirty="0" smtClean="0">
              <a:latin typeface="Times New Roman" panose="02020603050405020304" pitchFamily="18" charset="0"/>
              <a:ea typeface="方正楷体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8" name="image118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7534" y="740014"/>
            <a:ext cx="2237997" cy="273606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42236" y="3774733"/>
            <a:ext cx="107095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2430780" algn="l"/>
              </a:tabLst>
            </a:pP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原子核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生成更稳定原子核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，放出能量，原子核结合得更牢固，所以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原子核的比结合能更大，结合能不一定变大，故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错误，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方正楷体_GBK" panose="03000509000000000000" pitchFamily="65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tabLst>
                <a:tab pos="2430780" algn="l"/>
              </a:tabLst>
            </a:pP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放能的过程中，存在质量亏损，核子的平均质量变小，故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错误。</a:t>
            </a:r>
            <a:endParaRPr lang="zh-CN" altLang="zh-CN" sz="105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1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541797" y="799406"/>
            <a:ext cx="11106821" cy="4862636"/>
          </a:xfrm>
          <a:prstGeom prst="roundRect">
            <a:avLst>
              <a:gd name="adj" fmla="val 1925"/>
            </a:avLst>
          </a:prstGeom>
          <a:solidFill>
            <a:srgbClr val="ECECEC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5107" y="0"/>
            <a:ext cx="1284958" cy="480555"/>
            <a:chOff x="-8920" y="-19050"/>
            <a:chExt cx="1284958" cy="480555"/>
          </a:xfrm>
        </p:grpSpPr>
        <p:sp>
          <p:nvSpPr>
            <p:cNvPr id="12" name="任意多边形 11"/>
            <p:cNvSpPr/>
            <p:nvPr/>
          </p:nvSpPr>
          <p:spPr>
            <a:xfrm>
              <a:off x="-5790" y="-19050"/>
              <a:ext cx="1278697" cy="480555"/>
            </a:xfrm>
            <a:custGeom>
              <a:avLst/>
              <a:gdLst>
                <a:gd name="connsiteX0" fmla="*/ 0 w 1278697"/>
                <a:gd name="connsiteY0" fmla="*/ 0 h 480555"/>
                <a:gd name="connsiteX1" fmla="*/ 1121551 w 1278697"/>
                <a:gd name="connsiteY1" fmla="*/ 0 h 480555"/>
                <a:gd name="connsiteX2" fmla="*/ 1278697 w 1278697"/>
                <a:gd name="connsiteY2" fmla="*/ 157146 h 480555"/>
                <a:gd name="connsiteX3" fmla="*/ 1278697 w 1278697"/>
                <a:gd name="connsiteY3" fmla="*/ 480555 h 480555"/>
                <a:gd name="connsiteX4" fmla="*/ 0 w 1278697"/>
                <a:gd name="connsiteY4" fmla="*/ 480555 h 48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697" h="480555">
                  <a:moveTo>
                    <a:pt x="0" y="0"/>
                  </a:moveTo>
                  <a:lnTo>
                    <a:pt x="1121551" y="0"/>
                  </a:lnTo>
                  <a:lnTo>
                    <a:pt x="1278697" y="157146"/>
                  </a:lnTo>
                  <a:lnTo>
                    <a:pt x="1278697" y="480555"/>
                  </a:lnTo>
                  <a:lnTo>
                    <a:pt x="0" y="48055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-8920" y="21173"/>
              <a:ext cx="1284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i="1" dirty="0" smtClean="0">
                  <a:solidFill>
                    <a:prstClr val="white"/>
                  </a:solidFill>
                </a:rPr>
                <a:t>总结提升</a:t>
              </a:r>
              <a:endParaRPr lang="zh-CN" altLang="en-US" sz="2000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79561" y="1053530"/>
            <a:ext cx="10544237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特征：每发生一次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衰变，质子数和中子数均减少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，每发生一次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衰变，中子数减少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，质子数增加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技巧：为了确定衰变次数，一般先由质量数的改变确定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衰变的次数，这是因为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衰变次数的多少对质量数没有影响，然后根据衰变规律确定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衰变的次数。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比结合能是原子核稳定程度的量度。不同种类的原子核的比结合能不同，比结合能越大，原子核就越稳定，核子的平均质量越小。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wMzllMmViNzQxMDg0MThiZGZiMDg4ZDRmZjZhYmMifQ==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1144</Words>
  <Application>Microsoft Office PowerPoint</Application>
  <PresentationFormat>自定义</PresentationFormat>
  <Paragraphs>131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DOUYU Font</vt:lpstr>
      <vt:lpstr>方正楷体_GBK</vt:lpstr>
      <vt:lpstr>方正中等线简体</vt:lpstr>
      <vt:lpstr>黑体</vt:lpstr>
      <vt:lpstr>华文黑体</vt:lpstr>
      <vt:lpstr>华文细黑</vt:lpstr>
      <vt:lpstr>楷体_GB2312</vt:lpstr>
      <vt:lpstr>宋体</vt:lpstr>
      <vt:lpstr>微软雅黑</vt:lpstr>
      <vt:lpstr>Arial</vt:lpstr>
      <vt:lpstr>Calibri</vt:lpstr>
      <vt:lpstr>Cambria Math</vt:lpstr>
      <vt:lpstr>Courier New</vt:lpstr>
      <vt:lpstr>Times New Roman</vt:lpstr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金榜苑</dc:creator>
  <cp:keywords>物理课件</cp:keywords>
  <cp:lastModifiedBy>Administrator</cp:lastModifiedBy>
  <cp:revision>6592</cp:revision>
  <dcterms:created xsi:type="dcterms:W3CDTF">2014-11-27T01:03:00Z</dcterms:created>
  <dcterms:modified xsi:type="dcterms:W3CDTF">2024-08-24T01:35:23Z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FACF11E2EA8A4EB9A823E81D0CED0350_12</vt:lpwstr>
  </property>
</Properties>
</file>